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 autoAdjust="0"/>
  </p:normalViewPr>
  <p:slideViewPr>
    <p:cSldViewPr snapToGrid="0">
      <p:cViewPr varScale="1">
        <p:scale>
          <a:sx n="103" d="100"/>
          <a:sy n="103" d="100"/>
        </p:scale>
        <p:origin x="292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8A0D9-5098-49AD-AF33-53D22E442823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52B6-C627-45CA-AE2E-307883DC8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65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8A0D9-5098-49AD-AF33-53D22E442823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52B6-C627-45CA-AE2E-307883DC8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78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8A0D9-5098-49AD-AF33-53D22E442823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52B6-C627-45CA-AE2E-307883DC8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68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8A0D9-5098-49AD-AF33-53D22E442823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52B6-C627-45CA-AE2E-307883DC8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85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8A0D9-5098-49AD-AF33-53D22E442823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52B6-C627-45CA-AE2E-307883DC8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49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8A0D9-5098-49AD-AF33-53D22E442823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52B6-C627-45CA-AE2E-307883DC8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50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8A0D9-5098-49AD-AF33-53D22E442823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52B6-C627-45CA-AE2E-307883DC8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8A0D9-5098-49AD-AF33-53D22E442823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52B6-C627-45CA-AE2E-307883DC8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5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8A0D9-5098-49AD-AF33-53D22E442823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52B6-C627-45CA-AE2E-307883DC8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88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8A0D9-5098-49AD-AF33-53D22E442823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52B6-C627-45CA-AE2E-307883DC8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01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8A0D9-5098-49AD-AF33-53D22E442823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E52B6-C627-45CA-AE2E-307883DC8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7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8A0D9-5098-49AD-AF33-53D22E442823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E52B6-C627-45CA-AE2E-307883DC8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607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latin typeface="Comic Sans MS" panose="030F0702030302020204" pitchFamily="66" charset="0"/>
              </a:rPr>
              <a:t>CYBER!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0821" y="4423763"/>
            <a:ext cx="9144000" cy="165576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US" sz="6000" dirty="0" smtClean="0">
                <a:latin typeface="Comic Sans MS" panose="030F0702030302020204" pitchFamily="66" charset="0"/>
              </a:rPr>
              <a:t>Andrea Matwyshyn</a:t>
            </a:r>
          </a:p>
          <a:p>
            <a:pPr algn="r"/>
            <a:r>
              <a:rPr lang="en-US" sz="6000" dirty="0" smtClean="0">
                <a:latin typeface="Comic Sans MS" panose="030F0702030302020204" pitchFamily="66" charset="0"/>
              </a:rPr>
              <a:t>@</a:t>
            </a:r>
            <a:r>
              <a:rPr lang="en-US" sz="6000" dirty="0" err="1" smtClean="0">
                <a:latin typeface="Comic Sans MS" panose="030F0702030302020204" pitchFamily="66" charset="0"/>
              </a:rPr>
              <a:t>amatwyshyn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05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380" y="2270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latin typeface="Comic Sans MS" panose="030F0702030302020204" pitchFamily="66" charset="0"/>
              </a:rPr>
              <a:t>I See What You </a:t>
            </a:r>
            <a:r>
              <a:rPr lang="en-US" sz="6000" b="1" dirty="0" err="1">
                <a:latin typeface="Comic Sans MS" panose="030F0702030302020204" pitchFamily="66" charset="0"/>
              </a:rPr>
              <a:t>Cybered</a:t>
            </a:r>
            <a:r>
              <a:rPr lang="en-US" sz="6000" b="1" dirty="0">
                <a:latin typeface="Comic Sans MS" panose="030F0702030302020204" pitchFamily="66" charset="0"/>
              </a:rPr>
              <a:t> There: </a:t>
            </a:r>
            <a:r>
              <a:rPr lang="en-US" sz="6000" b="1" dirty="0" smtClean="0">
                <a:latin typeface="Comic Sans MS" panose="030F0702030302020204" pitchFamily="66" charset="0"/>
              </a:rPr>
              <a:t/>
            </a:r>
            <a:br>
              <a:rPr lang="en-US" sz="6000" b="1" dirty="0" smtClean="0">
                <a:latin typeface="Comic Sans MS" panose="030F0702030302020204" pitchFamily="66" charset="0"/>
              </a:rPr>
            </a:br>
            <a:r>
              <a:rPr lang="en-US" sz="6000" b="1" dirty="0" smtClean="0">
                <a:latin typeface="Comic Sans MS" panose="030F0702030302020204" pitchFamily="66" charset="0"/>
              </a:rPr>
              <a:t>The </a:t>
            </a:r>
            <a:r>
              <a:rPr lang="en-US" sz="6000" b="1" dirty="0">
                <a:latin typeface="Comic Sans MS" panose="030F0702030302020204" pitchFamily="66" charset="0"/>
              </a:rPr>
              <a:t>New Security Paradigm of Reciprocal Security Inducement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097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en-US" sz="6000" b="1" dirty="0" err="1">
                <a:latin typeface="Comic Sans MS" panose="030F0702030302020204" pitchFamily="66" charset="0"/>
              </a:rPr>
              <a:t>Cybers</a:t>
            </a:r>
            <a:r>
              <a:rPr lang="en-US" sz="6000" b="1" dirty="0">
                <a:latin typeface="Comic Sans MS" panose="030F0702030302020204" pitchFamily="66" charset="0"/>
              </a:rPr>
              <a:t>, How Do They Work?:  Lessons from Polanyi </a:t>
            </a:r>
            <a:r>
              <a:rPr lang="en-US" sz="6000" dirty="0">
                <a:latin typeface="Comic Sans MS" panose="030F0702030302020204" pitchFamily="66" charset="0"/>
              </a:rPr>
              <a:t/>
            </a:r>
            <a:br>
              <a:rPr lang="en-US" sz="6000" dirty="0">
                <a:latin typeface="Comic Sans MS" panose="030F0702030302020204" pitchFamily="66" charset="0"/>
              </a:rPr>
            </a:br>
            <a:endParaRPr lang="en-US" sz="6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65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" y="2675731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en-US" sz="6000" b="1" dirty="0">
                <a:latin typeface="Comic Sans MS" panose="030F0702030302020204" pitchFamily="66" charset="0"/>
              </a:rPr>
              <a:t>You Had One </a:t>
            </a:r>
            <a:r>
              <a:rPr lang="en-US" sz="6000" b="1" dirty="0" err="1">
                <a:latin typeface="Comic Sans MS" panose="030F0702030302020204" pitchFamily="66" charset="0"/>
              </a:rPr>
              <a:t>Cyberjob</a:t>
            </a:r>
            <a:r>
              <a:rPr lang="en-US" sz="6000" b="1" dirty="0">
                <a:latin typeface="Comic Sans MS" panose="030F0702030302020204" pitchFamily="66" charset="0"/>
              </a:rPr>
              <a:t>: The Monty Hall Problem  </a:t>
            </a:r>
            <a:r>
              <a:rPr lang="en-US" sz="6000" dirty="0">
                <a:latin typeface="Comic Sans MS" panose="030F0702030302020204" pitchFamily="66" charset="0"/>
              </a:rPr>
              <a:t/>
            </a:r>
            <a:br>
              <a:rPr lang="en-US" sz="6000" dirty="0">
                <a:latin typeface="Comic Sans MS" panose="030F0702030302020204" pitchFamily="66" charset="0"/>
              </a:rPr>
            </a:br>
            <a:endParaRPr lang="en-US" sz="6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98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9496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latin typeface="Comic Sans MS" panose="030F0702030302020204" pitchFamily="66" charset="0"/>
              </a:rPr>
              <a:t>Are You a </a:t>
            </a:r>
            <a:r>
              <a:rPr lang="en-US" sz="6000" b="1" dirty="0" err="1">
                <a:latin typeface="Comic Sans MS" panose="030F0702030302020204" pitchFamily="66" charset="0"/>
              </a:rPr>
              <a:t>Cyberwizard</a:t>
            </a:r>
            <a:r>
              <a:rPr lang="en-US" sz="6000" b="1" dirty="0">
                <a:latin typeface="Comic Sans MS" panose="030F0702030302020204" pitchFamily="66" charset="0"/>
              </a:rPr>
              <a:t>?:  The Importance of Epistemological Humility </a:t>
            </a:r>
            <a:r>
              <a:rPr lang="en-US" sz="6000" dirty="0">
                <a:latin typeface="Comic Sans MS" panose="030F0702030302020204" pitchFamily="66" charset="0"/>
              </a:rPr>
              <a:t/>
            </a:r>
            <a:br>
              <a:rPr lang="en-US" sz="6000" dirty="0">
                <a:latin typeface="Comic Sans MS" panose="030F0702030302020204" pitchFamily="66" charset="0"/>
              </a:rPr>
            </a:br>
            <a:endParaRPr lang="en-US" sz="6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852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740" y="262064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latin typeface="Comic Sans MS" panose="030F0702030302020204" pitchFamily="66" charset="0"/>
              </a:rPr>
              <a:t>Cyberfriendship is Magic: Reciprocal Security Inducement</a:t>
            </a:r>
            <a:r>
              <a:rPr lang="en-US" sz="6000" dirty="0">
                <a:latin typeface="Comic Sans MS" panose="030F0702030302020204" pitchFamily="66" charset="0"/>
              </a:rPr>
              <a:t/>
            </a:r>
            <a:br>
              <a:rPr lang="en-US" sz="6000" dirty="0">
                <a:latin typeface="Comic Sans MS" panose="030F0702030302020204" pitchFamily="66" charset="0"/>
              </a:rPr>
            </a:br>
            <a:r>
              <a:rPr lang="en-US" sz="6000" b="1" dirty="0">
                <a:latin typeface="Comic Sans MS" panose="030F0702030302020204" pitchFamily="66" charset="0"/>
              </a:rPr>
              <a:t> 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115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360" y="24225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latin typeface="Comic Sans MS" panose="030F0702030302020204" pitchFamily="66" charset="0"/>
              </a:rPr>
              <a:t>Keep Calm and Cyber On: Reciprocal Security Inducement in </a:t>
            </a:r>
            <a:r>
              <a:rPr lang="en-US" sz="6000" b="1" dirty="0" smtClean="0">
                <a:latin typeface="Comic Sans MS" panose="030F0702030302020204" pitchFamily="66" charset="0"/>
              </a:rPr>
              <a:t>Practice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828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2020" y="2102485"/>
            <a:ext cx="10515600" cy="1325563"/>
          </a:xfrm>
        </p:spPr>
        <p:txBody>
          <a:bodyPr>
            <a:noAutofit/>
          </a:bodyPr>
          <a:lstStyle/>
          <a:p>
            <a:r>
              <a:rPr lang="en-US" sz="6000" b="1" dirty="0">
                <a:latin typeface="Comic Sans MS" panose="030F0702030302020204" pitchFamily="66" charset="0"/>
              </a:rPr>
              <a:t>That </a:t>
            </a:r>
            <a:r>
              <a:rPr lang="en-US" sz="6000" b="1" dirty="0" err="1">
                <a:latin typeface="Comic Sans MS" panose="030F0702030302020204" pitchFamily="66" charset="0"/>
              </a:rPr>
              <a:t>Cyberescalated</a:t>
            </a:r>
            <a:r>
              <a:rPr lang="en-US" sz="6000" b="1" dirty="0">
                <a:latin typeface="Comic Sans MS" panose="030F0702030302020204" pitchFamily="66" charset="0"/>
              </a:rPr>
              <a:t> Quickly:  Security Vigilance Infrastructure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8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" y="2675731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en-US" sz="6000" b="1" dirty="0">
                <a:latin typeface="Comic Sans MS" panose="030F0702030302020204" pitchFamily="66" charset="0"/>
              </a:rPr>
              <a:t>All </a:t>
            </a:r>
            <a:r>
              <a:rPr lang="en-US" sz="6000" b="1">
                <a:latin typeface="Comic Sans MS" panose="030F0702030302020204" pitchFamily="66" charset="0"/>
              </a:rPr>
              <a:t>Your </a:t>
            </a:r>
            <a:r>
              <a:rPr lang="en-US" sz="6000" b="1" smtClean="0">
                <a:latin typeface="Comic Sans MS" panose="030F0702030302020204" pitchFamily="66" charset="0"/>
              </a:rPr>
              <a:t>Cyber </a:t>
            </a:r>
            <a:r>
              <a:rPr lang="en-US" sz="6000" b="1" dirty="0">
                <a:latin typeface="Comic Sans MS" panose="030F0702030302020204" pitchFamily="66" charset="0"/>
              </a:rPr>
              <a:t>Are Belong to Us:  Defense Primacy</a:t>
            </a:r>
            <a:r>
              <a:rPr lang="en-US" sz="6000" dirty="0">
                <a:latin typeface="Comic Sans MS" panose="030F0702030302020204" pitchFamily="66" charset="0"/>
              </a:rPr>
              <a:t/>
            </a:r>
            <a:br>
              <a:rPr lang="en-US" sz="6000" dirty="0">
                <a:latin typeface="Comic Sans MS" panose="030F0702030302020204" pitchFamily="66" charset="0"/>
              </a:rPr>
            </a:br>
            <a:endParaRPr lang="en-US" sz="6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563" y="4682331"/>
            <a:ext cx="10515600" cy="43513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405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2040" y="2902585"/>
            <a:ext cx="10515600" cy="1325563"/>
          </a:xfrm>
        </p:spPr>
        <p:txBody>
          <a:bodyPr>
            <a:noAutofit/>
          </a:bodyPr>
          <a:lstStyle/>
          <a:p>
            <a:r>
              <a:rPr lang="en-US" sz="6000" b="1" dirty="0">
                <a:latin typeface="Comic Sans MS" panose="030F0702030302020204" pitchFamily="66" charset="0"/>
              </a:rPr>
              <a:t>Conclusion: No </a:t>
            </a:r>
            <a:r>
              <a:rPr lang="en-US" sz="6000" b="1" dirty="0" err="1">
                <a:latin typeface="Comic Sans MS" panose="030F0702030302020204" pitchFamily="66" charset="0"/>
              </a:rPr>
              <a:t>Cybers</a:t>
            </a:r>
            <a:r>
              <a:rPr lang="en-US" sz="6000" b="1" dirty="0">
                <a:latin typeface="Comic Sans MS" panose="030F0702030302020204" pitchFamily="66" charset="0"/>
              </a:rPr>
              <a:t> Were Hurt in the Writing of this Article</a:t>
            </a:r>
            <a:r>
              <a:rPr lang="en-US" sz="6000" dirty="0">
                <a:latin typeface="Comic Sans MS" panose="030F0702030302020204" pitchFamily="66" charset="0"/>
              </a:rPr>
              <a:t/>
            </a:r>
            <a:br>
              <a:rPr lang="en-US" sz="6000" dirty="0">
                <a:latin typeface="Comic Sans MS" panose="030F0702030302020204" pitchFamily="66" charset="0"/>
              </a:rPr>
            </a:br>
            <a:endParaRPr lang="en-US" sz="6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82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54024" y="2364827"/>
            <a:ext cx="15549985" cy="199866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latin typeface="Comic Sans MS" panose="030F0702030302020204" pitchFamily="66" charset="0"/>
              </a:rPr>
              <a:t>Who am I?</a:t>
            </a:r>
            <a:br>
              <a:rPr lang="en-US" sz="6000" dirty="0" smtClean="0">
                <a:latin typeface="Comic Sans MS" panose="030F0702030302020204" pitchFamily="66" charset="0"/>
              </a:rPr>
            </a:br>
            <a:r>
              <a:rPr lang="en-US" sz="6000" dirty="0">
                <a:latin typeface="Comic Sans MS" panose="030F0702030302020204" pitchFamily="66" charset="0"/>
              </a:rPr>
              <a:t/>
            </a:r>
            <a:br>
              <a:rPr lang="en-US" sz="6000" dirty="0">
                <a:latin typeface="Comic Sans MS" panose="030F0702030302020204" pitchFamily="66" charset="0"/>
              </a:rPr>
            </a:br>
            <a:r>
              <a:rPr lang="en-US" sz="6000" dirty="0" smtClean="0">
                <a:latin typeface="Comic Sans MS" panose="030F0702030302020204" pitchFamily="66" charset="0"/>
              </a:rPr>
              <a:t>(Seriously? Comic Sans?)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6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6000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836375" y="-1171079"/>
            <a:ext cx="15104636" cy="8829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41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5850" y="2693053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Comic Sans MS" panose="030F0702030302020204" pitchFamily="66" charset="0"/>
              </a:rPr>
              <a:t>The Cyber is Sad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54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621" y="241634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6000" dirty="0" err="1" smtClean="0">
                <a:latin typeface="Comic Sans MS" panose="030F0702030302020204" pitchFamily="66" charset="0"/>
              </a:rPr>
              <a:t>Cybering</a:t>
            </a:r>
            <a:r>
              <a:rPr lang="en-US" sz="6000" dirty="0" smtClean="0">
                <a:latin typeface="Comic Sans MS" panose="030F0702030302020204" pitchFamily="66" charset="0"/>
              </a:rPr>
              <a:t> So Hard: </a:t>
            </a:r>
            <a:br>
              <a:rPr lang="en-US" sz="6000" dirty="0" smtClean="0">
                <a:latin typeface="Comic Sans MS" panose="030F0702030302020204" pitchFamily="66" charset="0"/>
              </a:rPr>
            </a:br>
            <a:r>
              <a:rPr lang="en-US" sz="6000" dirty="0" smtClean="0">
                <a:latin typeface="Comic Sans MS" panose="030F0702030302020204" pitchFamily="66" charset="0"/>
              </a:rPr>
              <a:t>Information Sharing and Deterrence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101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465" y="2363638"/>
            <a:ext cx="10515600" cy="1086839"/>
          </a:xfrm>
        </p:spPr>
        <p:txBody>
          <a:bodyPr>
            <a:noAutofit/>
          </a:bodyPr>
          <a:lstStyle/>
          <a:p>
            <a:pPr algn="ctr"/>
            <a:r>
              <a:rPr lang="en-US" sz="6000" dirty="0" err="1" smtClean="0">
                <a:latin typeface="Comic Sans MS" panose="030F0702030302020204" pitchFamily="66" charset="0"/>
              </a:rPr>
              <a:t>Cyberfacepalm</a:t>
            </a:r>
            <a:r>
              <a:rPr lang="en-US" sz="6000" dirty="0" smtClean="0">
                <a:latin typeface="Comic Sans MS" panose="030F0702030302020204" pitchFamily="66" charset="0"/>
              </a:rPr>
              <a:t>: The Four Flaws</a:t>
            </a:r>
            <a:br>
              <a:rPr lang="en-US" sz="6000" dirty="0" smtClean="0">
                <a:latin typeface="Comic Sans MS" panose="030F0702030302020204" pitchFamily="66" charset="0"/>
              </a:rPr>
            </a:br>
            <a:r>
              <a:rPr lang="en-US" sz="6000" dirty="0">
                <a:latin typeface="Comic Sans MS" panose="030F0702030302020204" pitchFamily="66" charset="0"/>
              </a:rPr>
              <a:t/>
            </a:r>
            <a:br>
              <a:rPr lang="en-US" sz="6000" dirty="0">
                <a:latin typeface="Comic Sans MS" panose="030F0702030302020204" pitchFamily="66" charset="0"/>
              </a:rPr>
            </a:br>
            <a:r>
              <a:rPr lang="en-US" sz="6000" dirty="0" smtClean="0">
                <a:latin typeface="Comic Sans MS" panose="030F0702030302020204" pitchFamily="66" charset="0"/>
              </a:rPr>
              <a:t>Ermahgerd, </a:t>
            </a:r>
            <a:r>
              <a:rPr lang="en-US" sz="6000" dirty="0" err="1" smtClean="0">
                <a:latin typeface="Comic Sans MS" panose="030F0702030302020204" pitchFamily="66" charset="0"/>
              </a:rPr>
              <a:t>Cybers</a:t>
            </a:r>
            <a:r>
              <a:rPr lang="en-US" sz="6000" dirty="0" smtClean="0">
                <a:latin typeface="Comic Sans MS" panose="030F0702030302020204" pitchFamily="66" charset="0"/>
              </a:rPr>
              <a:t>:  The First Flaw – Privacy Conflation</a:t>
            </a:r>
            <a:endParaRPr lang="en-US" sz="6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071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2565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en-US" sz="6000" b="1" dirty="0">
                <a:latin typeface="Comic Sans MS" panose="030F0702030302020204" pitchFamily="66" charset="0"/>
              </a:rPr>
              <a:t>Seems </a:t>
            </a:r>
            <a:r>
              <a:rPr lang="en-US" sz="6000" b="1" dirty="0" err="1">
                <a:latin typeface="Comic Sans MS" panose="030F0702030302020204" pitchFamily="66" charset="0"/>
              </a:rPr>
              <a:t>Cyberlegit</a:t>
            </a:r>
            <a:r>
              <a:rPr lang="en-US" sz="6000" b="1" dirty="0">
                <a:latin typeface="Comic Sans MS" panose="030F0702030302020204" pitchFamily="66" charset="0"/>
              </a:rPr>
              <a:t>: The Second Flaw - Incommensurability </a:t>
            </a:r>
            <a:r>
              <a:rPr lang="en-US" sz="6000" dirty="0">
                <a:latin typeface="Comic Sans MS" panose="030F0702030302020204" pitchFamily="66" charset="0"/>
              </a:rPr>
              <a:t/>
            </a:r>
            <a:br>
              <a:rPr lang="en-US" sz="6000" dirty="0">
                <a:latin typeface="Comic Sans MS" panose="030F0702030302020204" pitchFamily="66" charset="0"/>
              </a:rPr>
            </a:br>
            <a:endParaRPr lang="en-US" sz="6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8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60" y="2773045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en-US" sz="6000" b="1" dirty="0" err="1">
                <a:latin typeface="Comic Sans MS" panose="030F0702030302020204" pitchFamily="66" charset="0"/>
              </a:rPr>
              <a:t>Honeybadger</a:t>
            </a:r>
            <a:r>
              <a:rPr lang="en-US" sz="6000" b="1" dirty="0">
                <a:latin typeface="Comic Sans MS" panose="030F0702030302020204" pitchFamily="66" charset="0"/>
              </a:rPr>
              <a:t> Don’t Cyber: The Third Flaw - Internet Exceptionalism</a:t>
            </a:r>
            <a:r>
              <a:rPr lang="en-US" sz="6000" dirty="0">
                <a:latin typeface="Comic Sans MS" panose="030F0702030302020204" pitchFamily="66" charset="0"/>
              </a:rPr>
              <a:t/>
            </a:r>
            <a:br>
              <a:rPr lang="en-US" sz="6000" dirty="0">
                <a:latin typeface="Comic Sans MS" panose="030F0702030302020204" pitchFamily="66" charset="0"/>
              </a:rPr>
            </a:br>
            <a:endParaRPr lang="en-US" sz="6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397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260" y="2675731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en-US" sz="6000" b="1" dirty="0">
                <a:latin typeface="Comic Sans MS" panose="030F0702030302020204" pitchFamily="66" charset="0"/>
              </a:rPr>
              <a:t>Everything’s Better with </a:t>
            </a:r>
            <a:r>
              <a:rPr lang="en-US" sz="6000" b="1" dirty="0" err="1">
                <a:latin typeface="Comic Sans MS" panose="030F0702030302020204" pitchFamily="66" charset="0"/>
              </a:rPr>
              <a:t>Cyberbacon</a:t>
            </a:r>
            <a:r>
              <a:rPr lang="en-US" sz="6000" b="1" dirty="0">
                <a:latin typeface="Comic Sans MS" panose="030F0702030302020204" pitchFamily="66" charset="0"/>
              </a:rPr>
              <a:t>: The Fourth Flaw - Technology Unsuitability</a:t>
            </a:r>
            <a:r>
              <a:rPr lang="en-US" sz="6000" dirty="0">
                <a:latin typeface="Comic Sans MS" panose="030F0702030302020204" pitchFamily="66" charset="0"/>
              </a:rPr>
              <a:t/>
            </a:r>
            <a:br>
              <a:rPr lang="en-US" sz="6000" dirty="0">
                <a:latin typeface="Comic Sans MS" panose="030F0702030302020204" pitchFamily="66" charset="0"/>
              </a:rPr>
            </a:br>
            <a:endParaRPr lang="en-US" sz="6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25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135</Words>
  <Application>Microsoft Office PowerPoint</Application>
  <PresentationFormat>Widescreen</PresentationFormat>
  <Paragraphs>19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Comic Sans MS</vt:lpstr>
      <vt:lpstr>Office Theme</vt:lpstr>
      <vt:lpstr>CYBER!</vt:lpstr>
      <vt:lpstr>Who am I?  (Seriously? Comic Sans?)</vt:lpstr>
      <vt:lpstr>PowerPoint Presentation</vt:lpstr>
      <vt:lpstr>The Cyber is Sad</vt:lpstr>
      <vt:lpstr>Cybering So Hard:  Information Sharing and Deterrence</vt:lpstr>
      <vt:lpstr>Cyberfacepalm: The Four Flaws  Ermahgerd, Cybers:  The First Flaw – Privacy Conflation</vt:lpstr>
      <vt:lpstr>Seems Cyberlegit: The Second Flaw - Incommensurability  </vt:lpstr>
      <vt:lpstr>Honeybadger Don’t Cyber: The Third Flaw - Internet Exceptionalism </vt:lpstr>
      <vt:lpstr>Everything’s Better with Cyberbacon: The Fourth Flaw - Technology Unsuitability </vt:lpstr>
      <vt:lpstr>I See What You Cybered There:  The New Security Paradigm of Reciprocal Security Inducement</vt:lpstr>
      <vt:lpstr>Cybers, How Do They Work?:  Lessons from Polanyi  </vt:lpstr>
      <vt:lpstr>You Had One Cyberjob: The Monty Hall Problem   </vt:lpstr>
      <vt:lpstr>Are You a Cyberwizard?:  The Importance of Epistemological Humility  </vt:lpstr>
      <vt:lpstr>Cyberfriendship is Magic: Reciprocal Security Inducement  </vt:lpstr>
      <vt:lpstr>Keep Calm and Cyber On: Reciprocal Security Inducement in Practice</vt:lpstr>
      <vt:lpstr>That Cyberescalated Quickly:  Security Vigilance Infrastructure</vt:lpstr>
      <vt:lpstr>All Your Cyber Are Belong to Us:  Defense Primacy </vt:lpstr>
      <vt:lpstr>Conclusion: No Cybers Were Hurt in the Writing of this Article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CYBER!</dc:title>
  <dc:creator>Andrea Matwyshyn</dc:creator>
  <cp:lastModifiedBy>Andrea Matwyshyn</cp:lastModifiedBy>
  <cp:revision>6</cp:revision>
  <dcterms:created xsi:type="dcterms:W3CDTF">2016-06-03T11:24:02Z</dcterms:created>
  <dcterms:modified xsi:type="dcterms:W3CDTF">2016-06-03T12:00:42Z</dcterms:modified>
</cp:coreProperties>
</file>