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29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6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7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5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4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5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5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8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0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7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8A0D9-5098-49AD-AF33-53D22E442823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52B6-C627-45CA-AE2E-307883DC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60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CYBER!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0821" y="4423763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6000" dirty="0" smtClean="0">
                <a:latin typeface="Comic Sans MS" panose="030F0702030302020204" pitchFamily="66" charset="0"/>
              </a:rPr>
              <a:t>Andrea Matwyshyn</a:t>
            </a:r>
          </a:p>
          <a:p>
            <a:pPr algn="r"/>
            <a:r>
              <a:rPr lang="en-US" sz="6000" dirty="0" smtClean="0">
                <a:latin typeface="Comic Sans MS" panose="030F0702030302020204" pitchFamily="66" charset="0"/>
              </a:rPr>
              <a:t>@</a:t>
            </a:r>
            <a:r>
              <a:rPr lang="en-US" sz="6000" dirty="0" err="1" smtClean="0">
                <a:latin typeface="Comic Sans MS" panose="030F0702030302020204" pitchFamily="66" charset="0"/>
              </a:rPr>
              <a:t>amatwyshyn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380" y="2270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I See What You </a:t>
            </a:r>
            <a:r>
              <a:rPr lang="en-US" sz="6000" b="1" dirty="0" err="1">
                <a:latin typeface="Comic Sans MS" panose="030F0702030302020204" pitchFamily="66" charset="0"/>
              </a:rPr>
              <a:t>Cybered</a:t>
            </a:r>
            <a:r>
              <a:rPr lang="en-US" sz="6000" b="1" dirty="0">
                <a:latin typeface="Comic Sans MS" panose="030F0702030302020204" pitchFamily="66" charset="0"/>
              </a:rPr>
              <a:t> There: </a:t>
            </a:r>
            <a:r>
              <a:rPr lang="en-US" sz="6000" b="1" dirty="0" smtClean="0">
                <a:latin typeface="Comic Sans MS" panose="030F0702030302020204" pitchFamily="66" charset="0"/>
              </a:rPr>
              <a:t/>
            </a:r>
            <a:br>
              <a:rPr lang="en-US" sz="6000" b="1" dirty="0" smtClean="0">
                <a:latin typeface="Comic Sans MS" panose="030F0702030302020204" pitchFamily="66" charset="0"/>
              </a:rPr>
            </a:br>
            <a:r>
              <a:rPr lang="en-US" sz="6000" b="1" dirty="0" smtClean="0">
                <a:latin typeface="Comic Sans MS" panose="030F0702030302020204" pitchFamily="66" charset="0"/>
              </a:rPr>
              <a:t>The </a:t>
            </a:r>
            <a:r>
              <a:rPr lang="en-US" sz="6000" b="1" dirty="0">
                <a:latin typeface="Comic Sans MS" panose="030F0702030302020204" pitchFamily="66" charset="0"/>
              </a:rPr>
              <a:t>New Security Paradigm of Reciprocal Security Inducement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9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 err="1">
                <a:latin typeface="Comic Sans MS" panose="030F0702030302020204" pitchFamily="66" charset="0"/>
              </a:rPr>
              <a:t>Cybers</a:t>
            </a:r>
            <a:r>
              <a:rPr lang="en-US" sz="6000" b="1" dirty="0">
                <a:latin typeface="Comic Sans MS" panose="030F0702030302020204" pitchFamily="66" charset="0"/>
              </a:rPr>
              <a:t>, How Do They Work?:  Lessons from Polanyi 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65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2675731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>
                <a:latin typeface="Comic Sans MS" panose="030F0702030302020204" pitchFamily="66" charset="0"/>
              </a:rPr>
              <a:t>You Had One </a:t>
            </a:r>
            <a:r>
              <a:rPr lang="en-US" sz="6000" b="1" dirty="0" err="1">
                <a:latin typeface="Comic Sans MS" panose="030F0702030302020204" pitchFamily="66" charset="0"/>
              </a:rPr>
              <a:t>Cyberjob</a:t>
            </a:r>
            <a:r>
              <a:rPr lang="en-US" sz="6000" b="1" dirty="0">
                <a:latin typeface="Comic Sans MS" panose="030F0702030302020204" pitchFamily="66" charset="0"/>
              </a:rPr>
              <a:t>: The Monty Hall Problem  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98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49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Are You a </a:t>
            </a:r>
            <a:r>
              <a:rPr lang="en-US" sz="6000" b="1" dirty="0" err="1">
                <a:latin typeface="Comic Sans MS" panose="030F0702030302020204" pitchFamily="66" charset="0"/>
              </a:rPr>
              <a:t>Cyberwizard</a:t>
            </a:r>
            <a:r>
              <a:rPr lang="en-US" sz="6000" b="1" dirty="0">
                <a:latin typeface="Comic Sans MS" panose="030F0702030302020204" pitchFamily="66" charset="0"/>
              </a:rPr>
              <a:t>?:  The Importance of Epistemological Humility 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52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" y="262064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Cyberfriendship is Magic: Reciprocal Security Inducement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r>
              <a:rPr lang="en-US" sz="6000" b="1" dirty="0">
                <a:latin typeface="Comic Sans MS" panose="030F0702030302020204" pitchFamily="66" charset="0"/>
              </a:rPr>
              <a:t> 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1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2422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Keep Calm and Cyber On: Reciprocal Security Inducement in </a:t>
            </a:r>
            <a:r>
              <a:rPr lang="en-US" sz="6000" b="1" dirty="0" smtClean="0">
                <a:latin typeface="Comic Sans MS" panose="030F0702030302020204" pitchFamily="66" charset="0"/>
              </a:rPr>
              <a:t>Practice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28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020" y="2102485"/>
            <a:ext cx="10515600" cy="1325563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That </a:t>
            </a:r>
            <a:r>
              <a:rPr lang="en-US" sz="6000" b="1" dirty="0" err="1">
                <a:latin typeface="Comic Sans MS" panose="030F0702030302020204" pitchFamily="66" charset="0"/>
              </a:rPr>
              <a:t>Cyberescalated</a:t>
            </a:r>
            <a:r>
              <a:rPr lang="en-US" sz="6000" b="1" dirty="0">
                <a:latin typeface="Comic Sans MS" panose="030F0702030302020204" pitchFamily="66" charset="0"/>
              </a:rPr>
              <a:t> Quickly:  Security Vigilance Infrastructure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8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2675731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>
                <a:latin typeface="Comic Sans MS" panose="030F0702030302020204" pitchFamily="66" charset="0"/>
              </a:rPr>
              <a:t>All </a:t>
            </a:r>
            <a:r>
              <a:rPr lang="en-US" sz="6000" b="1">
                <a:latin typeface="Comic Sans MS" panose="030F0702030302020204" pitchFamily="66" charset="0"/>
              </a:rPr>
              <a:t>Your </a:t>
            </a:r>
            <a:r>
              <a:rPr lang="en-US" sz="6000" b="1" smtClean="0">
                <a:latin typeface="Comic Sans MS" panose="030F0702030302020204" pitchFamily="66" charset="0"/>
              </a:rPr>
              <a:t>Cyber </a:t>
            </a:r>
            <a:r>
              <a:rPr lang="en-US" sz="6000" b="1" dirty="0">
                <a:latin typeface="Comic Sans MS" panose="030F0702030302020204" pitchFamily="66" charset="0"/>
              </a:rPr>
              <a:t>Are Belong to Us:  Defense Primacy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63" y="4682331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05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2902585"/>
            <a:ext cx="10515600" cy="1325563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Comic Sans MS" panose="030F0702030302020204" pitchFamily="66" charset="0"/>
              </a:rPr>
              <a:t>Conclusion: No </a:t>
            </a:r>
            <a:r>
              <a:rPr lang="en-US" sz="6000" b="1" dirty="0" err="1">
                <a:latin typeface="Comic Sans MS" panose="030F0702030302020204" pitchFamily="66" charset="0"/>
              </a:rPr>
              <a:t>Cybers</a:t>
            </a:r>
            <a:r>
              <a:rPr lang="en-US" sz="6000" b="1" dirty="0">
                <a:latin typeface="Comic Sans MS" panose="030F0702030302020204" pitchFamily="66" charset="0"/>
              </a:rPr>
              <a:t> Were Hurt in the Writing of this Article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8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54024" y="2364827"/>
            <a:ext cx="15549985" cy="19986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latin typeface="Comic Sans MS" panose="030F0702030302020204" pitchFamily="66" charset="0"/>
              </a:rPr>
              <a:t>Who am I?</a:t>
            </a:r>
            <a:br>
              <a:rPr lang="en-US" sz="6000" dirty="0" smtClean="0">
                <a:latin typeface="Comic Sans MS" panose="030F0702030302020204" pitchFamily="66" charset="0"/>
              </a:rPr>
            </a:b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r>
              <a:rPr lang="en-US" sz="6000" dirty="0" smtClean="0">
                <a:latin typeface="Comic Sans MS" panose="030F0702030302020204" pitchFamily="66" charset="0"/>
              </a:rPr>
              <a:t>(Seriously? Comic Sans?)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6000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36375" y="-1171079"/>
            <a:ext cx="15104636" cy="882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5850" y="2693053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The Cyber is Sad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21" y="241634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latin typeface="Comic Sans MS" panose="030F0702030302020204" pitchFamily="66" charset="0"/>
              </a:rPr>
              <a:t>Cybering</a:t>
            </a:r>
            <a:r>
              <a:rPr lang="en-US" sz="6000" dirty="0" smtClean="0">
                <a:latin typeface="Comic Sans MS" panose="030F0702030302020204" pitchFamily="66" charset="0"/>
              </a:rPr>
              <a:t> So Hard: </a:t>
            </a:r>
            <a:br>
              <a:rPr lang="en-US" sz="6000" dirty="0" smtClean="0">
                <a:latin typeface="Comic Sans MS" panose="030F0702030302020204" pitchFamily="66" charset="0"/>
              </a:rPr>
            </a:br>
            <a:r>
              <a:rPr lang="en-US" sz="6000" dirty="0" smtClean="0">
                <a:latin typeface="Comic Sans MS" panose="030F0702030302020204" pitchFamily="66" charset="0"/>
              </a:rPr>
              <a:t>Information Sharing and Deterrence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0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465" y="2363638"/>
            <a:ext cx="10515600" cy="1086839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latin typeface="Comic Sans MS" panose="030F0702030302020204" pitchFamily="66" charset="0"/>
              </a:rPr>
              <a:t>Cyberfacepalm</a:t>
            </a:r>
            <a:r>
              <a:rPr lang="en-US" sz="6000" dirty="0" smtClean="0">
                <a:latin typeface="Comic Sans MS" panose="030F0702030302020204" pitchFamily="66" charset="0"/>
              </a:rPr>
              <a:t>: The Four Flaws</a:t>
            </a:r>
            <a:br>
              <a:rPr lang="en-US" sz="6000" dirty="0" smtClean="0">
                <a:latin typeface="Comic Sans MS" panose="030F0702030302020204" pitchFamily="66" charset="0"/>
              </a:rPr>
            </a:b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r>
              <a:rPr lang="en-US" sz="6000" dirty="0" smtClean="0">
                <a:latin typeface="Comic Sans MS" panose="030F0702030302020204" pitchFamily="66" charset="0"/>
              </a:rPr>
              <a:t>Ermahgerd, </a:t>
            </a:r>
            <a:r>
              <a:rPr lang="en-US" sz="6000" dirty="0" err="1" smtClean="0">
                <a:latin typeface="Comic Sans MS" panose="030F0702030302020204" pitchFamily="66" charset="0"/>
              </a:rPr>
              <a:t>Cybers</a:t>
            </a:r>
            <a:r>
              <a:rPr lang="en-US" sz="6000" dirty="0" smtClean="0">
                <a:latin typeface="Comic Sans MS" panose="030F0702030302020204" pitchFamily="66" charset="0"/>
              </a:rPr>
              <a:t>:  The First Flaw – Privacy Conflation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07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256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>
                <a:latin typeface="Comic Sans MS" panose="030F0702030302020204" pitchFamily="66" charset="0"/>
              </a:rPr>
              <a:t>Seems </a:t>
            </a:r>
            <a:r>
              <a:rPr lang="en-US" sz="6000" b="1" dirty="0" err="1">
                <a:latin typeface="Comic Sans MS" panose="030F0702030302020204" pitchFamily="66" charset="0"/>
              </a:rPr>
              <a:t>Cyberlegit</a:t>
            </a:r>
            <a:r>
              <a:rPr lang="en-US" sz="6000" b="1" dirty="0">
                <a:latin typeface="Comic Sans MS" panose="030F0702030302020204" pitchFamily="66" charset="0"/>
              </a:rPr>
              <a:t>: The Second Flaw - Incommensurability 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277304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 err="1">
                <a:latin typeface="Comic Sans MS" panose="030F0702030302020204" pitchFamily="66" charset="0"/>
              </a:rPr>
              <a:t>Honeybadger</a:t>
            </a:r>
            <a:r>
              <a:rPr lang="en-US" sz="6000" b="1" dirty="0">
                <a:latin typeface="Comic Sans MS" panose="030F0702030302020204" pitchFamily="66" charset="0"/>
              </a:rPr>
              <a:t> Don’t Cyber: The Third Flaw - Internet Exceptionalism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9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260" y="2675731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sz="6000" b="1" dirty="0">
                <a:latin typeface="Comic Sans MS" panose="030F0702030302020204" pitchFamily="66" charset="0"/>
              </a:rPr>
              <a:t>Everything’s Better with </a:t>
            </a:r>
            <a:r>
              <a:rPr lang="en-US" sz="6000" b="1" dirty="0" err="1">
                <a:latin typeface="Comic Sans MS" panose="030F0702030302020204" pitchFamily="66" charset="0"/>
              </a:rPr>
              <a:t>Cyberbacon</a:t>
            </a:r>
            <a:r>
              <a:rPr lang="en-US" sz="6000" b="1" dirty="0">
                <a:latin typeface="Comic Sans MS" panose="030F0702030302020204" pitchFamily="66" charset="0"/>
              </a:rPr>
              <a:t>: The Fourth Flaw - Technology Unsuitability</a:t>
            </a:r>
            <a:r>
              <a:rPr lang="en-US" sz="6000" dirty="0">
                <a:latin typeface="Comic Sans MS" panose="030F0702030302020204" pitchFamily="66" charset="0"/>
              </a:rPr>
              <a:t/>
            </a:r>
            <a:br>
              <a:rPr lang="en-US" sz="6000" dirty="0">
                <a:latin typeface="Comic Sans MS" panose="030F0702030302020204" pitchFamily="66" charset="0"/>
              </a:rPr>
            </a:b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25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135</Words>
  <Application>Microsoft Office PowerPoint</Application>
  <PresentationFormat>Widescreen</PresentationFormat>
  <Paragraphs>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Office Theme</vt:lpstr>
      <vt:lpstr>CYBER!</vt:lpstr>
      <vt:lpstr>Who am I?  (Seriously? Comic Sans?)</vt:lpstr>
      <vt:lpstr>PowerPoint Presentation</vt:lpstr>
      <vt:lpstr>The Cyber is Sad</vt:lpstr>
      <vt:lpstr>Cybering So Hard:  Information Sharing and Deterrence</vt:lpstr>
      <vt:lpstr>Cyberfacepalm: The Four Flaws  Ermahgerd, Cybers:  The First Flaw – Privacy Conflation</vt:lpstr>
      <vt:lpstr>Seems Cyberlegit: The Second Flaw - Incommensurability  </vt:lpstr>
      <vt:lpstr>Honeybadger Don’t Cyber: The Third Flaw - Internet Exceptionalism </vt:lpstr>
      <vt:lpstr>Everything’s Better with Cyberbacon: The Fourth Flaw - Technology Unsuitability </vt:lpstr>
      <vt:lpstr>I See What You Cybered There:  The New Security Paradigm of Reciprocal Security Inducement</vt:lpstr>
      <vt:lpstr>Cybers, How Do They Work?:  Lessons from Polanyi  </vt:lpstr>
      <vt:lpstr>You Had One Cyberjob: The Monty Hall Problem   </vt:lpstr>
      <vt:lpstr>Are You a Cyberwizard?:  The Importance of Epistemological Humility  </vt:lpstr>
      <vt:lpstr>Cyberfriendship is Magic: Reciprocal Security Inducement  </vt:lpstr>
      <vt:lpstr>Keep Calm and Cyber On: Reciprocal Security Inducement in Practice</vt:lpstr>
      <vt:lpstr>That Cyberescalated Quickly:  Security Vigilance Infrastructure</vt:lpstr>
      <vt:lpstr>All Your Cyber Are Belong to Us:  Defense Primacy </vt:lpstr>
      <vt:lpstr>Conclusion: No Cybers Were Hurt in the Writing of this Article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CYBER!</dc:title>
  <dc:creator>Andrea Matwyshyn</dc:creator>
  <cp:lastModifiedBy>Andrea Matwyshyn</cp:lastModifiedBy>
  <cp:revision>6</cp:revision>
  <dcterms:created xsi:type="dcterms:W3CDTF">2016-06-03T11:24:02Z</dcterms:created>
  <dcterms:modified xsi:type="dcterms:W3CDTF">2016-06-03T12:00:42Z</dcterms:modified>
</cp:coreProperties>
</file>